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embeddedFontLst>
    <p:embeddedFont>
      <p:font typeface="Consolas" panose="020B0609020204030204" pitchFamily="49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8A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BD298-1322-EBC5-CA0C-15837F04BB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8F9C30-0168-1FB9-C005-CE18EF9BB1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CA0D6A-F8B4-16B5-91B3-FFC16C009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A90BE-4899-42A9-BACA-9AB2E995A27B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05A95-AF52-FCF0-E990-1D4937E18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9C8012-0D06-BF36-94EC-2D2D624E7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A302-8057-4048-AB40-BF78F3829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842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B2BE9-6276-34E2-5757-6E4098F61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C2C3BD-3CCC-6E14-958A-60694D4979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FFCAC-DA8A-79BD-50AD-D4D015AAD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A90BE-4899-42A9-BACA-9AB2E995A27B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B3EE17-DB09-2CF5-55B1-1A07FAB7F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07396C-249E-13E7-4FDC-1C4FB1D00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A302-8057-4048-AB40-BF78F3829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535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48E82A-D9B9-C97E-4D8A-BE28D0B36A0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ED901B-BCDA-0977-17FD-72DCAA8BC2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B35E37-34A2-1696-B678-65A0698D3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A90BE-4899-42A9-BACA-9AB2E995A27B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0ECFB0-51E3-5BC3-0BB6-417E3607A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FBAF19-EEDD-888C-DF8C-D98BE90E5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A302-8057-4048-AB40-BF78F3829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896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46224-CFAB-3F6C-D2DF-EF01587AE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7E09F-347B-4C50-A3DE-5FDEC189B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8C8748-1A56-5875-291B-42CD15F44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A90BE-4899-42A9-BACA-9AB2E995A27B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6BB324-252E-0D1F-FE52-346B90861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D0E87C-D474-920D-14D8-14FA43120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A302-8057-4048-AB40-BF78F3829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402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31E5A-34DC-1DF4-6211-3985FBF1A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AA0197-F8F0-4054-E0AB-27FC161482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947C9-6BCB-C0A2-8484-9B690FC5A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A90BE-4899-42A9-BACA-9AB2E995A27B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5CC797-5C49-E6AF-9423-9B4BD2ECC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D8ED30-ED5C-E120-F1E2-56DC13F00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A302-8057-4048-AB40-BF78F3829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24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45CF1-3634-0FE5-66B8-C1257AE0D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CDAB8A-D500-3FD0-C7AA-1FEC5B4C31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617A93-7A41-B5CB-12E9-2741AF630A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187E46-5FA6-EE8F-9D4B-8571AEF6E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A90BE-4899-42A9-BACA-9AB2E995A27B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4774ED-9841-9154-1995-20531B73E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98B4CB-CC96-7C4F-0603-20547411C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A302-8057-4048-AB40-BF78F3829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97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8D18E-CA2B-372A-F1D6-3014896DC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5F8986-B03C-2614-B695-3B5415FEC7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E4C372-5F30-80BD-9845-ECB6B2C79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411E7A-9B7F-53C4-DBDE-5A15681B73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785BBF-1171-4CF1-1C2B-AF4500E4B1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432812-9E76-3483-A86F-20250EACE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A90BE-4899-42A9-BACA-9AB2E995A27B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7EE531-DDA4-F188-9E64-EB600E637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AB7693-36FD-C5B3-D885-A6A63F052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A302-8057-4048-AB40-BF78F3829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194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0326F-11B4-5856-A5B2-0CA8D0A9B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257BA7-DB29-A73D-AFD0-D87E21AD6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A90BE-4899-42A9-BACA-9AB2E995A27B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1383BC-350C-174F-DC89-146493891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49D63F-587A-6407-C5AB-EF03F4F1F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A302-8057-4048-AB40-BF78F3829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88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77052C-6BB4-FF02-8B30-4C8DA76C1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A90BE-4899-42A9-BACA-9AB2E995A27B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D3EE8D-B178-E67C-E8A3-844711C2D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378CB3-CC51-C7FB-345D-AB3E76FE3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A302-8057-4048-AB40-BF78F3829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501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0D0CD6-E1FA-CD48-9A98-01CAB7885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47D1C-9756-01E8-43E2-05B8FA35E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383C0A-2994-AEFE-D327-649013FBF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3B0417-734F-6D41-F350-A91B9D2E5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A90BE-4899-42A9-BACA-9AB2E995A27B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F9081F-BA8A-7453-FFB8-14A189E75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2F6F0A-96C2-8FD7-F92B-4F64141C5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A302-8057-4048-AB40-BF78F3829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926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EC071-445F-07DF-7D8E-1BC2B14BC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63686A-9C85-70EA-4E3B-28B26DCB26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9E4949-58BA-6420-E7CD-CA6C03639F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8358D2-1E36-135F-384A-4B86DAE02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A90BE-4899-42A9-BACA-9AB2E995A27B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D5FDB0-30B7-0FDF-307F-0DAECC3DB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AE02D6-25EB-873D-1FD7-DAAC8A4CC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A302-8057-4048-AB40-BF78F3829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99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2C4899-47B1-5209-96B2-CB5FE3EA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72C639-9ABC-F417-AEEA-860067B638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6AE8AE-81FF-CB43-1A40-273B7B2C5D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4A90BE-4899-42A9-BACA-9AB2E995A27B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FA6DF4-AA8F-2B3E-2DAB-1973E729BD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E9A28E-DF7D-A9E3-653A-D262E61E81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20A302-8057-4048-AB40-BF78F38295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143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AF0FC6E-4CBF-57B1-01E8-03010218BD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35" y="564265"/>
            <a:ext cx="1780331" cy="17861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F4D545-BDA7-1EFB-C046-0EC2C4B83B0C}"/>
              </a:ext>
            </a:extLst>
          </p:cNvPr>
          <p:cNvSpPr txBox="1"/>
          <p:nvPr/>
        </p:nvSpPr>
        <p:spPr>
          <a:xfrm>
            <a:off x="3049558" y="641736"/>
            <a:ext cx="758894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PROF. V. B. SHAH INSTITUTE OF MANAGEMENT,</a:t>
            </a:r>
          </a:p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R. V. PATEL COLLEGE OF COMMERCE (ENG. MED.),</a:t>
            </a:r>
          </a:p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V. L. SHAH COLLEGE OF COMMERCE (GUJ. MED.) &amp;</a:t>
            </a:r>
          </a:p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SUTEX BANK COLLEGE OF COMPUTER APPLICATION &amp; SCIENCE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(Accredited ‘B’ (CGPA 2.55) by NAAC Dec.-2009)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</a:rPr>
              <a:t>VEER NARMAD SOUTH GUJARAT UNIVERSITY, SURAT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BA7F96-DA98-E286-6D02-E72AFBE69D9F}"/>
              </a:ext>
            </a:extLst>
          </p:cNvPr>
          <p:cNvSpPr txBox="1"/>
          <p:nvPr/>
        </p:nvSpPr>
        <p:spPr>
          <a:xfrm>
            <a:off x="4512617" y="2977780"/>
            <a:ext cx="3166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MINOR-PROJECT REPORT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6E19C2C-80D1-E517-6ACA-0E8E6B4F2BD0}"/>
              </a:ext>
            </a:extLst>
          </p:cNvPr>
          <p:cNvSpPr txBox="1"/>
          <p:nvPr/>
        </p:nvSpPr>
        <p:spPr>
          <a:xfrm>
            <a:off x="3786772" y="3347112"/>
            <a:ext cx="4618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BACHELOR OF COMPUTER APPLICATION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(5TH SEMESTER) YEAR 2025-26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6FEE04-5B8D-DB1C-7005-FF45C4E47087}"/>
              </a:ext>
            </a:extLst>
          </p:cNvPr>
          <p:cNvSpPr txBox="1"/>
          <p:nvPr/>
        </p:nvSpPr>
        <p:spPr>
          <a:xfrm>
            <a:off x="5418571" y="4679144"/>
            <a:ext cx="13548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AIRSTRO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97E420-3A72-D4F9-BB48-9CD06F933C47}"/>
              </a:ext>
            </a:extLst>
          </p:cNvPr>
          <p:cNvSpPr txBox="1"/>
          <p:nvPr/>
        </p:nvSpPr>
        <p:spPr>
          <a:xfrm>
            <a:off x="825832" y="5065398"/>
            <a:ext cx="22429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GUIDED BY: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Ms. Sanskruti Ramani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1DF0D6-5169-3A8F-6667-57929C583162}"/>
              </a:ext>
            </a:extLst>
          </p:cNvPr>
          <p:cNvSpPr txBox="1"/>
          <p:nvPr/>
        </p:nvSpPr>
        <p:spPr>
          <a:xfrm>
            <a:off x="8695693" y="5061073"/>
            <a:ext cx="26704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SUBMITTED BY: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647 – NISHIL CHAVDA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658 – DEEP SORATHIYA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678 – RAHUL GADHIYA</a:t>
            </a:r>
          </a:p>
        </p:txBody>
      </p:sp>
    </p:spTree>
    <p:extLst>
      <p:ext uri="{BB962C8B-B14F-4D97-AF65-F5344CB8AC3E}">
        <p14:creationId xmlns:p14="http://schemas.microsoft.com/office/powerpoint/2010/main" val="25421560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857EC9-21E1-FBDD-B1E6-B7545D6FFE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35D79-A05C-119F-89F0-851C5266F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Consolas" panose="020B0609020204030204" pitchFamily="49" charset="0"/>
              </a:rPr>
              <a:t>USER DIAGRAM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E1DB754-86E5-99F4-2366-C31E6DC2DA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4835" y="1690688"/>
            <a:ext cx="7602330" cy="4802187"/>
          </a:xfrm>
        </p:spPr>
      </p:pic>
    </p:spTree>
    <p:extLst>
      <p:ext uri="{BB962C8B-B14F-4D97-AF65-F5344CB8AC3E}">
        <p14:creationId xmlns:p14="http://schemas.microsoft.com/office/powerpoint/2010/main" val="3720075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CDDA2F-734E-3FB5-980D-975D3EF66C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EB781-E53E-45AC-6946-BA84F2348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Consolas" panose="020B0609020204030204" pitchFamily="49" charset="0"/>
              </a:rPr>
              <a:t>USER DIAGRAM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69FE33-D224-44F6-7EAE-5597721DE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34169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1800" b="1" dirty="0">
                <a:latin typeface="Consolas" panose="020B0609020204030204" pitchFamily="49" charset="0"/>
              </a:rPr>
              <a:t>Authentication Flow (Signup/Login):</a:t>
            </a:r>
          </a:p>
          <a:p>
            <a:pPr lvl="1" algn="just">
              <a:buFont typeface="Courier New" panose="02070309020205020404" pitchFamily="49" charset="0"/>
              <a:buChar char="o"/>
            </a:pPr>
            <a:r>
              <a:rPr lang="en-US" sz="1700" dirty="0">
                <a:latin typeface="Consolas" panose="020B0609020204030204" pitchFamily="49" charset="0"/>
              </a:rPr>
              <a:t>The system ensures secure access via the following steps:</a:t>
            </a:r>
          </a:p>
          <a:p>
            <a:pPr lvl="1" algn="just">
              <a:buFont typeface="Courier New" panose="02070309020205020404" pitchFamily="49" charset="0"/>
              <a:buChar char="o"/>
            </a:pPr>
            <a:r>
              <a:rPr lang="en-US" sz="1700" dirty="0">
                <a:latin typeface="Consolas" panose="020B0609020204030204" pitchFamily="49" charset="0"/>
              </a:rPr>
              <a:t>Start: User visits the HOME PAGE.</a:t>
            </a:r>
          </a:p>
          <a:p>
            <a:pPr lvl="1" algn="just">
              <a:buFont typeface="Courier New" panose="02070309020205020404" pitchFamily="49" charset="0"/>
              <a:buChar char="o"/>
            </a:pPr>
            <a:r>
              <a:rPr lang="en-US" sz="1700" dirty="0">
                <a:latin typeface="Consolas" panose="020B0609020204030204" pitchFamily="49" charset="0"/>
              </a:rPr>
              <a:t>Choice: User can select SIGN UP or LOG IN.</a:t>
            </a:r>
          </a:p>
          <a:p>
            <a:pPr marL="457200" lvl="1" indent="0" algn="just">
              <a:buNone/>
            </a:pPr>
            <a:endParaRPr lang="en-US" sz="1700" dirty="0">
              <a:latin typeface="Consolas" panose="020B0609020204030204" pitchFamily="49" charset="0"/>
            </a:endParaRPr>
          </a:p>
          <a:p>
            <a:pPr marL="0" indent="0" algn="just">
              <a:buNone/>
            </a:pPr>
            <a:r>
              <a:rPr lang="en-US" sz="1800" b="1" dirty="0">
                <a:latin typeface="Consolas" panose="020B0609020204030204" pitchFamily="49" charset="0"/>
              </a:rPr>
              <a:t>SIGN UP:</a:t>
            </a:r>
          </a:p>
          <a:p>
            <a:pPr lvl="1" algn="just">
              <a:buFont typeface="Courier New" panose="02070309020205020404" pitchFamily="49" charset="0"/>
              <a:buChar char="o"/>
            </a:pPr>
            <a:r>
              <a:rPr lang="en-US" sz="1700" dirty="0">
                <a:latin typeface="Consolas" panose="020B0609020204030204" pitchFamily="49" charset="0"/>
              </a:rPr>
              <a:t>User can enter USERNAME, EMAIL &amp; PASSWORD.</a:t>
            </a:r>
          </a:p>
          <a:p>
            <a:pPr lvl="1" algn="just">
              <a:buFont typeface="Courier New" panose="02070309020205020404" pitchFamily="49" charset="0"/>
              <a:buChar char="o"/>
            </a:pPr>
            <a:r>
              <a:rPr lang="en-US" sz="1700" dirty="0">
                <a:latin typeface="Consolas" panose="020B0609020204030204" pitchFamily="49" charset="0"/>
              </a:rPr>
              <a:t>Backend Generates Account and redirects the user to the DASHBOARD.</a:t>
            </a:r>
          </a:p>
          <a:p>
            <a:pPr marL="457200" lvl="1" indent="0" algn="just">
              <a:buNone/>
            </a:pPr>
            <a:endParaRPr lang="en-US" sz="1700" dirty="0">
              <a:latin typeface="Consolas" panose="020B0609020204030204" pitchFamily="49" charset="0"/>
            </a:endParaRPr>
          </a:p>
          <a:p>
            <a:pPr marL="0" indent="0" algn="just">
              <a:buNone/>
            </a:pPr>
            <a:r>
              <a:rPr lang="en-US" sz="1800" b="1" dirty="0">
                <a:latin typeface="Consolas" panose="020B0609020204030204" pitchFamily="49" charset="0"/>
              </a:rPr>
              <a:t>LOG IN:</a:t>
            </a:r>
          </a:p>
          <a:p>
            <a:pPr lvl="1" algn="just">
              <a:buFont typeface="Courier New" panose="02070309020205020404" pitchFamily="49" charset="0"/>
              <a:buChar char="o"/>
            </a:pPr>
            <a:r>
              <a:rPr lang="en-US" sz="1700" dirty="0">
                <a:latin typeface="Consolas" panose="020B0609020204030204" pitchFamily="49" charset="0"/>
              </a:rPr>
              <a:t>User can enter USERNAME, PASSWORD.</a:t>
            </a:r>
          </a:p>
          <a:p>
            <a:pPr lvl="1" algn="just">
              <a:buFont typeface="Courier New" panose="02070309020205020404" pitchFamily="49" charset="0"/>
              <a:buChar char="o"/>
            </a:pPr>
            <a:r>
              <a:rPr lang="en-US" sz="1700" dirty="0">
                <a:latin typeface="Consolas" panose="020B0609020204030204" pitchFamily="49" charset="0"/>
              </a:rPr>
              <a:t>Check Email &amp; Password is Correct?</a:t>
            </a:r>
          </a:p>
          <a:p>
            <a:pPr lvl="1" algn="just">
              <a:buFont typeface="Courier New" panose="02070309020205020404" pitchFamily="49" charset="0"/>
              <a:buChar char="o"/>
            </a:pPr>
            <a:r>
              <a:rPr lang="en-US" sz="1700" dirty="0">
                <a:latin typeface="Consolas" panose="020B0609020204030204" pitchFamily="49" charset="0"/>
              </a:rPr>
              <a:t>YES: Send OTP to Email for multi-factor authentication, then Redirect to Dashboard.</a:t>
            </a:r>
          </a:p>
          <a:p>
            <a:pPr lvl="1" algn="just">
              <a:buFont typeface="Courier New" panose="02070309020205020404" pitchFamily="49" charset="0"/>
              <a:buChar char="o"/>
            </a:pPr>
            <a:r>
              <a:rPr lang="en-US" sz="1700" dirty="0">
                <a:latin typeface="Consolas" panose="020B0609020204030204" pitchFamily="49" charset="0"/>
              </a:rPr>
              <a:t>NO: Show ERROR: INVALID CREDENTIALS.</a:t>
            </a:r>
          </a:p>
        </p:txBody>
      </p:sp>
    </p:spTree>
    <p:extLst>
      <p:ext uri="{BB962C8B-B14F-4D97-AF65-F5344CB8AC3E}">
        <p14:creationId xmlns:p14="http://schemas.microsoft.com/office/powerpoint/2010/main" val="40053173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22DE00-5410-B2D2-7067-5DE6338FC4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9651E-4C70-9BE6-3B49-E27291AD1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821" y="99654"/>
            <a:ext cx="10515600" cy="785249"/>
          </a:xfrm>
        </p:spPr>
        <p:txBody>
          <a:bodyPr/>
          <a:lstStyle/>
          <a:p>
            <a:pPr algn="ctr"/>
            <a:r>
              <a:rPr lang="en-US" b="1" dirty="0">
                <a:latin typeface="Consolas" panose="020B0609020204030204" pitchFamily="49" charset="0"/>
              </a:rPr>
              <a:t>HOME PAGE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F3552A0-045F-304E-B62C-2DFEF597FE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993058"/>
            <a:ext cx="12205245" cy="5864942"/>
          </a:xfrm>
        </p:spPr>
      </p:pic>
    </p:spTree>
    <p:extLst>
      <p:ext uri="{BB962C8B-B14F-4D97-AF65-F5344CB8AC3E}">
        <p14:creationId xmlns:p14="http://schemas.microsoft.com/office/powerpoint/2010/main" val="32645793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4675A6-3EF6-44BF-4D41-BBDAB6202E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E78FF-5A77-5C3B-45E1-84C3F5D56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8983"/>
            <a:ext cx="10515600" cy="785249"/>
          </a:xfrm>
        </p:spPr>
        <p:txBody>
          <a:bodyPr/>
          <a:lstStyle/>
          <a:p>
            <a:pPr algn="ctr"/>
            <a:r>
              <a:rPr lang="en-US" b="1" dirty="0">
                <a:latin typeface="Consolas" panose="020B0609020204030204" pitchFamily="49" charset="0"/>
              </a:rPr>
              <a:t>LOGIN/SIGNUP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EDC9AE7-DD56-3499-ED46-5999C7A197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019087"/>
            <a:ext cx="12192000" cy="5858577"/>
          </a:xfrm>
        </p:spPr>
      </p:pic>
    </p:spTree>
    <p:extLst>
      <p:ext uri="{BB962C8B-B14F-4D97-AF65-F5344CB8AC3E}">
        <p14:creationId xmlns:p14="http://schemas.microsoft.com/office/powerpoint/2010/main" val="1852357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75BEBE-F365-BCFA-E74D-A91CC71E70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4D7A0-ECD1-C799-A84C-169B9222B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823" y="129151"/>
            <a:ext cx="10515600" cy="785249"/>
          </a:xfrm>
        </p:spPr>
        <p:txBody>
          <a:bodyPr/>
          <a:lstStyle/>
          <a:p>
            <a:pPr algn="ctr"/>
            <a:r>
              <a:rPr lang="en-US" b="1" dirty="0">
                <a:latin typeface="Consolas" panose="020B0609020204030204" pitchFamily="49" charset="0"/>
              </a:rPr>
              <a:t>DASHBOARD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8D4D398-881C-87AC-B8B5-3911383373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993059"/>
            <a:ext cx="12205246" cy="5864942"/>
          </a:xfrm>
        </p:spPr>
      </p:pic>
    </p:spTree>
    <p:extLst>
      <p:ext uri="{BB962C8B-B14F-4D97-AF65-F5344CB8AC3E}">
        <p14:creationId xmlns:p14="http://schemas.microsoft.com/office/powerpoint/2010/main" val="12670315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31522D-B577-74D9-35FB-28117CC6EF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F27FA-99FA-9BEB-0C0C-5EFFD441A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827"/>
            <a:ext cx="10515600" cy="924231"/>
          </a:xfrm>
        </p:spPr>
        <p:txBody>
          <a:bodyPr/>
          <a:lstStyle/>
          <a:p>
            <a:pPr algn="ctr"/>
            <a:r>
              <a:rPr lang="en-US" b="1" dirty="0">
                <a:latin typeface="Consolas" panose="020B0609020204030204" pitchFamily="49" charset="0"/>
              </a:rPr>
              <a:t>FLIGHTS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9ACBAC2-F059-B6D9-81B5-843E18F2A4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993058"/>
            <a:ext cx="12205245" cy="5864942"/>
          </a:xfrm>
        </p:spPr>
      </p:pic>
    </p:spTree>
    <p:extLst>
      <p:ext uri="{BB962C8B-B14F-4D97-AF65-F5344CB8AC3E}">
        <p14:creationId xmlns:p14="http://schemas.microsoft.com/office/powerpoint/2010/main" val="16128423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08B7B3-8661-DC59-DE17-AB314E8254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3DDC1-C7A2-3F7E-90FF-23C175288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7987"/>
            <a:ext cx="10515600" cy="688259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Consolas" panose="020B0609020204030204" pitchFamily="49" charset="0"/>
              </a:rPr>
              <a:t>ADMIN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3DF4778-C89F-8468-6367-ECE4BC58EE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806245"/>
            <a:ext cx="12202475" cy="5863611"/>
          </a:xfrm>
        </p:spPr>
      </p:pic>
    </p:spTree>
    <p:extLst>
      <p:ext uri="{BB962C8B-B14F-4D97-AF65-F5344CB8AC3E}">
        <p14:creationId xmlns:p14="http://schemas.microsoft.com/office/powerpoint/2010/main" val="38845677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8E65D-A719-3202-743F-51AA8D5EA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000" dirty="0">
                <a:latin typeface="Consolas" panose="020B0609020204030204" pitchFamily="49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05166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F0D79-9D24-801A-835B-851CA92B0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Consolas" panose="020B0609020204030204" pitchFamily="49" charset="0"/>
              </a:rPr>
              <a:t>OVERVIEW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EBDB3-9204-DB07-F36A-30D398423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0819" y="2168883"/>
            <a:ext cx="5839133" cy="2520233"/>
          </a:xfrm>
        </p:spPr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Project Profile</a:t>
            </a:r>
          </a:p>
          <a:p>
            <a:r>
              <a:rPr lang="en-US" dirty="0">
                <a:latin typeface="Consolas" panose="020B0609020204030204" pitchFamily="49" charset="0"/>
              </a:rPr>
              <a:t>Project Overview / Features </a:t>
            </a:r>
          </a:p>
          <a:p>
            <a:r>
              <a:rPr lang="en-US" dirty="0">
                <a:latin typeface="Consolas" panose="020B0609020204030204" pitchFamily="49" charset="0"/>
              </a:rPr>
              <a:t>Diagrams</a:t>
            </a:r>
          </a:p>
          <a:p>
            <a:r>
              <a:rPr lang="en-US" dirty="0">
                <a:latin typeface="Consolas" panose="020B0609020204030204" pitchFamily="49" charset="0"/>
              </a:rPr>
              <a:t>Future Enhancements</a:t>
            </a:r>
          </a:p>
          <a:p>
            <a:r>
              <a:rPr lang="en-US" dirty="0" err="1">
                <a:latin typeface="Consolas" panose="020B0609020204030204" pitchFamily="49" charset="0"/>
              </a:rPr>
              <a:t>ScreenShots</a:t>
            </a:r>
            <a:endParaRPr lang="en-US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81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774DC01-E453-7565-E94B-76503EB3AE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9657364"/>
              </p:ext>
            </p:extLst>
          </p:nvPr>
        </p:nvGraphicFramePr>
        <p:xfrm>
          <a:off x="838200" y="807309"/>
          <a:ext cx="10515600" cy="524338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128015764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40558327"/>
                    </a:ext>
                  </a:extLst>
                </a:gridCol>
              </a:tblGrid>
              <a:tr h="656351"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Consolas" panose="020B0609020204030204" pitchFamily="49" charset="0"/>
                        </a:rPr>
                        <a:t>PROJECT PROFILE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2537045"/>
                  </a:ext>
                </a:extLst>
              </a:tr>
              <a:tr h="656351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latin typeface="Consolas" panose="020B0609020204030204" pitchFamily="49" charset="0"/>
                        </a:rPr>
                        <a:t>TITLE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nsolas" panose="020B0609020204030204" pitchFamily="49" charset="0"/>
                        </a:rPr>
                        <a:t>AIRSTRO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0697705"/>
                  </a:ext>
                </a:extLst>
              </a:tr>
              <a:tr h="656351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nsolas" panose="020B0609020204030204" pitchFamily="49" charset="0"/>
                        </a:rPr>
                        <a:t>FRONTEND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nsolas" panose="020B0609020204030204" pitchFamily="49" charset="0"/>
                        </a:rPr>
                        <a:t>React.JS, Tailwind CSS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6548385"/>
                  </a:ext>
                </a:extLst>
              </a:tr>
              <a:tr h="656351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nsolas" panose="020B0609020204030204" pitchFamily="49" charset="0"/>
                        </a:rPr>
                        <a:t>BACKEND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nsolas" panose="020B0609020204030204" pitchFamily="49" charset="0"/>
                        </a:rPr>
                        <a:t>Node.JS, Express.JS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23386805"/>
                  </a:ext>
                </a:extLst>
              </a:tr>
              <a:tr h="656351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nsolas" panose="020B0609020204030204" pitchFamily="49" charset="0"/>
                        </a:rPr>
                        <a:t>DATABASE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nsolas" panose="020B0609020204030204" pitchFamily="49" charset="0"/>
                        </a:rPr>
                        <a:t>MongoDB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4297630"/>
                  </a:ext>
                </a:extLst>
              </a:tr>
              <a:tr h="656351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nsolas" panose="020B0609020204030204" pitchFamily="49" charset="0"/>
                        </a:rPr>
                        <a:t>BROWSER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nsolas" panose="020B0609020204030204" pitchFamily="49" charset="0"/>
                        </a:rPr>
                        <a:t>CHROME, FIREFOX, SAFARI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65586434"/>
                  </a:ext>
                </a:extLst>
              </a:tr>
              <a:tr h="648924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nsolas" panose="020B0609020204030204" pitchFamily="49" charset="0"/>
                        </a:rPr>
                        <a:t>GUIDE BY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nsolas" panose="020B0609020204030204" pitchFamily="49" charset="0"/>
                        </a:rPr>
                        <a:t>Ms. Sanskruti Ramani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068712"/>
                  </a:ext>
                </a:extLst>
              </a:tr>
              <a:tr h="656351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nsolas" panose="020B0609020204030204" pitchFamily="49" charset="0"/>
                        </a:rPr>
                        <a:t>SUBMITTED TO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Consolas" panose="020B0609020204030204" pitchFamily="49" charset="0"/>
                        </a:rPr>
                        <a:t>Ms. Sanskruti Ramani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273473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6196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C806A-BB2F-2890-9956-C4FE6AFF5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Consolas" panose="020B0609020204030204" pitchFamily="49" charset="0"/>
              </a:rPr>
              <a:t>PROJECT OVERVIEW /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D07C9E-A827-8647-A7D7-827B1818B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015152"/>
            <a:ext cx="10515601" cy="4021855"/>
          </a:xfrm>
        </p:spPr>
        <p:txBody>
          <a:bodyPr>
            <a:noAutofit/>
          </a:bodyPr>
          <a:lstStyle/>
          <a:p>
            <a:pPr algn="just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000" b="1" dirty="0">
                <a:latin typeface="Consolas" panose="020B0609020204030204" pitchFamily="49" charset="0"/>
              </a:rPr>
              <a:t>Flight Search Functionality: </a:t>
            </a:r>
            <a:r>
              <a:rPr lang="en-US" sz="1600" dirty="0">
                <a:latin typeface="Consolas" panose="020B0609020204030204" pitchFamily="49" charset="0"/>
              </a:rPr>
              <a:t>Allows users to search for available flights based on their travel preferences.</a:t>
            </a:r>
          </a:p>
          <a:p>
            <a:pPr algn="just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000" b="1" dirty="0">
                <a:latin typeface="Consolas" panose="020B0609020204030204" pitchFamily="49" charset="0"/>
              </a:rPr>
              <a:t>Flight Booking Capability: </a:t>
            </a:r>
            <a:r>
              <a:rPr lang="en-US" sz="1600" dirty="0">
                <a:latin typeface="Consolas" panose="020B0609020204030204" pitchFamily="49" charset="0"/>
              </a:rPr>
              <a:t>Enables users to book flights directly through the platform.</a:t>
            </a:r>
          </a:p>
          <a:p>
            <a:pPr algn="just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000" b="1" dirty="0">
                <a:latin typeface="Consolas" panose="020B0609020204030204" pitchFamily="49" charset="0"/>
              </a:rPr>
              <a:t>User Registration and Authentication: </a:t>
            </a:r>
            <a:r>
              <a:rPr lang="en-US" sz="1600" dirty="0">
                <a:latin typeface="Consolas" panose="020B0609020204030204" pitchFamily="49" charset="0"/>
              </a:rPr>
              <a:t>Provides a system for users to register and log in, ensuring secure access to their booking information.</a:t>
            </a:r>
          </a:p>
          <a:p>
            <a:pPr algn="just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000" b="1" dirty="0">
                <a:latin typeface="Consolas" panose="020B0609020204030204" pitchFamily="49" charset="0"/>
              </a:rPr>
              <a:t>Admin Panel Access: </a:t>
            </a:r>
            <a:r>
              <a:rPr lang="en-US" sz="1600" dirty="0">
                <a:latin typeface="Consolas" panose="020B0609020204030204" pitchFamily="49" charset="0"/>
              </a:rPr>
              <a:t>Includes an administrative interface for managing flight schedules, user accounts, and bookings.</a:t>
            </a:r>
          </a:p>
          <a:p>
            <a:pPr algn="just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000" b="1" dirty="0">
                <a:latin typeface="Consolas" panose="020B0609020204030204" pitchFamily="49" charset="0"/>
              </a:rPr>
              <a:t>Responsive Web Interface: </a:t>
            </a:r>
            <a:r>
              <a:rPr lang="en-US" sz="1600" dirty="0">
                <a:latin typeface="Consolas" panose="020B0609020204030204" pitchFamily="49" charset="0"/>
              </a:rPr>
              <a:t>Features a user-friendly and responsive design, ensuring accessibility across various devices.</a:t>
            </a:r>
          </a:p>
          <a:p>
            <a:pPr algn="just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2000" b="1" dirty="0">
                <a:latin typeface="Consolas" panose="020B0609020204030204" pitchFamily="49" charset="0"/>
              </a:rPr>
              <a:t>Backend Integration: </a:t>
            </a:r>
            <a:r>
              <a:rPr lang="en-US" sz="1600" dirty="0">
                <a:latin typeface="Consolas" panose="020B0609020204030204" pitchFamily="49" charset="0"/>
              </a:rPr>
              <a:t>Utilizes a server-side component to handle data processing, user management, and flight information retrieval.</a:t>
            </a:r>
          </a:p>
        </p:txBody>
      </p:sp>
    </p:spTree>
    <p:extLst>
      <p:ext uri="{BB962C8B-B14F-4D97-AF65-F5344CB8AC3E}">
        <p14:creationId xmlns:p14="http://schemas.microsoft.com/office/powerpoint/2010/main" val="502738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211E0-C1B6-9A1F-A36C-5C7973EFB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7099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Consolas" panose="020B0609020204030204" pitchFamily="49" charset="0"/>
              </a:rPr>
              <a:t>PROJECT OVERVIEW / FEATURES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F13171D-AAA7-E59D-47AC-3ABE392D2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730" y="2522449"/>
            <a:ext cx="1813099" cy="181309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BE89A2A-170B-6E7F-4116-CF565B1D6B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9220" y="2522449"/>
            <a:ext cx="1813100" cy="18131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FD798FA-8698-47B8-6A6E-254D7EE348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6054" y="2522449"/>
            <a:ext cx="1813099" cy="181309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17BC49D-62DF-7597-5D80-ED5EDAFBD7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1544" y="2522449"/>
            <a:ext cx="1813099" cy="1813099"/>
          </a:xfrm>
          <a:prstGeom prst="rect">
            <a:avLst/>
          </a:prstGeom>
        </p:spPr>
      </p:pic>
      <p:sp>
        <p:nvSpPr>
          <p:cNvPr id="30" name="Arrow: Right 29">
            <a:extLst>
              <a:ext uri="{FF2B5EF4-FFF2-40B4-BE49-F238E27FC236}">
                <a16:creationId xmlns:a16="http://schemas.microsoft.com/office/drawing/2014/main" id="{45403C8E-F9E8-000E-1974-673CFE6DB213}"/>
              </a:ext>
            </a:extLst>
          </p:cNvPr>
          <p:cNvSpPr/>
          <p:nvPr/>
        </p:nvSpPr>
        <p:spPr>
          <a:xfrm>
            <a:off x="3346043" y="3351569"/>
            <a:ext cx="353962" cy="154858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nsolas" panose="020B0609020204030204" pitchFamily="49" charset="0"/>
            </a:endParaRP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BE6472DD-4FCB-DCE2-3D31-A29B4CCEFE56}"/>
              </a:ext>
            </a:extLst>
          </p:cNvPr>
          <p:cNvSpPr/>
          <p:nvPr/>
        </p:nvSpPr>
        <p:spPr>
          <a:xfrm>
            <a:off x="5912206" y="3351569"/>
            <a:ext cx="353962" cy="154858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nsolas" panose="020B0609020204030204" pitchFamily="49" charset="0"/>
            </a:endParaRPr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FD1A6876-5E36-B90C-239D-2CC84A6543E2}"/>
              </a:ext>
            </a:extLst>
          </p:cNvPr>
          <p:cNvSpPr/>
          <p:nvPr/>
        </p:nvSpPr>
        <p:spPr>
          <a:xfrm>
            <a:off x="8478367" y="3351569"/>
            <a:ext cx="353962" cy="154858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Consolas" panose="020B0609020204030204" pitchFamily="49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B302609-7072-ECEC-D126-425108B2C13F}"/>
              </a:ext>
            </a:extLst>
          </p:cNvPr>
          <p:cNvSpPr txBox="1"/>
          <p:nvPr/>
        </p:nvSpPr>
        <p:spPr>
          <a:xfrm>
            <a:off x="1369965" y="4529560"/>
            <a:ext cx="17006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nsolas" panose="020B0609020204030204" pitchFamily="49" charset="0"/>
              </a:rPr>
              <a:t>User Access Client Interface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F202ED4-767C-E690-051F-C79C368DB78A}"/>
              </a:ext>
            </a:extLst>
          </p:cNvPr>
          <p:cNvSpPr txBox="1"/>
          <p:nvPr/>
        </p:nvSpPr>
        <p:spPr>
          <a:xfrm>
            <a:off x="4014784" y="4529560"/>
            <a:ext cx="1621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nsolas" panose="020B0609020204030204" pitchFamily="49" charset="0"/>
              </a:rPr>
              <a:t>Data Interaction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87D8B16-547C-1C33-E1CA-181B4469E291}"/>
              </a:ext>
            </a:extLst>
          </p:cNvPr>
          <p:cNvSpPr txBox="1"/>
          <p:nvPr/>
        </p:nvSpPr>
        <p:spPr>
          <a:xfrm>
            <a:off x="6403892" y="4529560"/>
            <a:ext cx="18974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nsolas" panose="020B0609020204030204" pitchFamily="49" charset="0"/>
              </a:rPr>
              <a:t>Content/</a:t>
            </a:r>
          </a:p>
          <a:p>
            <a:pPr algn="ctr"/>
            <a:r>
              <a:rPr lang="en-US" b="1" dirty="0">
                <a:latin typeface="Consolas" panose="020B0609020204030204" pitchFamily="49" charset="0"/>
              </a:rPr>
              <a:t>Functionality</a:t>
            </a:r>
          </a:p>
          <a:p>
            <a:pPr algn="ctr"/>
            <a:r>
              <a:rPr lang="en-US" b="1" dirty="0">
                <a:latin typeface="Consolas" panose="020B0609020204030204" pitchFamily="49" charset="0"/>
              </a:rPr>
              <a:t>Display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25590FA-FF34-E9D6-A2E5-A7C9CBF9448C}"/>
              </a:ext>
            </a:extLst>
          </p:cNvPr>
          <p:cNvSpPr txBox="1"/>
          <p:nvPr/>
        </p:nvSpPr>
        <p:spPr>
          <a:xfrm>
            <a:off x="9147107" y="4529560"/>
            <a:ext cx="1621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onsolas" panose="020B0609020204030204" pitchFamily="49" charset="0"/>
              </a:rPr>
              <a:t>Admin</a:t>
            </a:r>
          </a:p>
          <a:p>
            <a:pPr algn="ctr"/>
            <a:r>
              <a:rPr lang="en-US" b="1" dirty="0">
                <a:latin typeface="Consolas" panose="020B0609020204030204" pitchFamily="49" charset="0"/>
              </a:rPr>
              <a:t>Management</a:t>
            </a:r>
          </a:p>
        </p:txBody>
      </p:sp>
    </p:spTree>
    <p:extLst>
      <p:ext uri="{BB962C8B-B14F-4D97-AF65-F5344CB8AC3E}">
        <p14:creationId xmlns:p14="http://schemas.microsoft.com/office/powerpoint/2010/main" val="1852160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BBCB7-FCFE-6126-2253-0925C9572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Consolas" panose="020B0609020204030204" pitchFamily="49" charset="0"/>
              </a:rPr>
              <a:t>PROJECT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70EC9-03F5-DAE9-0595-C499552B4B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b="1" dirty="0">
                <a:latin typeface="Consolas" panose="020B0609020204030204" pitchFamily="49" charset="0"/>
              </a:rPr>
              <a:t>User Authentication : </a:t>
            </a:r>
            <a:r>
              <a:rPr lang="en-US" sz="2000" dirty="0">
                <a:latin typeface="Consolas" panose="020B0609020204030204" pitchFamily="49" charset="0"/>
              </a:rPr>
              <a:t>Enables user registration, login, and profile management.</a:t>
            </a:r>
          </a:p>
          <a:p>
            <a:pPr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b="1" dirty="0">
                <a:latin typeface="Consolas" panose="020B0609020204030204" pitchFamily="49" charset="0"/>
              </a:rPr>
              <a:t>Admin Dashboard : </a:t>
            </a:r>
            <a:r>
              <a:rPr lang="en-US" sz="2000" dirty="0">
                <a:latin typeface="Consolas" panose="020B0609020204030204" pitchFamily="49" charset="0"/>
              </a:rPr>
              <a:t>Provides administrative controls for managing users and content.</a:t>
            </a:r>
          </a:p>
          <a:p>
            <a:pPr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b="1" dirty="0">
                <a:latin typeface="Consolas" panose="020B0609020204030204" pitchFamily="49" charset="0"/>
              </a:rPr>
              <a:t>Car Management :</a:t>
            </a:r>
            <a:r>
              <a:rPr lang="en-US" sz="2000" dirty="0">
                <a:latin typeface="Consolas" panose="020B0609020204030204" pitchFamily="49" charset="0"/>
              </a:rPr>
              <a:t>Allows admins to add, update, and delete car listings.</a:t>
            </a:r>
          </a:p>
          <a:p>
            <a:pPr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b="1" dirty="0">
                <a:latin typeface="Consolas" panose="020B0609020204030204" pitchFamily="49" charset="0"/>
              </a:rPr>
              <a:t>Booking System : </a:t>
            </a:r>
            <a:r>
              <a:rPr lang="en-US" sz="2000" dirty="0">
                <a:latin typeface="Consolas" panose="020B0609020204030204" pitchFamily="49" charset="0"/>
              </a:rPr>
              <a:t>Facilitates car booking with date and time selection.</a:t>
            </a:r>
          </a:p>
          <a:p>
            <a:pPr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200" b="1" dirty="0">
                <a:latin typeface="Consolas" panose="020B0609020204030204" pitchFamily="49" charset="0"/>
              </a:rPr>
              <a:t>Location Integration : </a:t>
            </a:r>
            <a:r>
              <a:rPr lang="en-US" sz="2000" dirty="0">
                <a:latin typeface="Consolas" panose="020B0609020204030204" pitchFamily="49" charset="0"/>
              </a:rPr>
              <a:t>Incorporates location-based services for car availability</a:t>
            </a:r>
          </a:p>
        </p:txBody>
      </p:sp>
    </p:spTree>
    <p:extLst>
      <p:ext uri="{BB962C8B-B14F-4D97-AF65-F5344CB8AC3E}">
        <p14:creationId xmlns:p14="http://schemas.microsoft.com/office/powerpoint/2010/main" val="714121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EABF8-2C77-9D14-B5EF-D0288D16F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Consolas" panose="020B0609020204030204" pitchFamily="49" charset="0"/>
              </a:rPr>
              <a:t>SIGN UP/LOG IN</a:t>
            </a:r>
          </a:p>
        </p:txBody>
      </p:sp>
      <p:pic>
        <p:nvPicPr>
          <p:cNvPr id="93" name="Content Placeholder 92">
            <a:extLst>
              <a:ext uri="{FF2B5EF4-FFF2-40B4-BE49-F238E27FC236}">
                <a16:creationId xmlns:a16="http://schemas.microsoft.com/office/drawing/2014/main" id="{AFED4D70-B30D-EB89-8FBF-6EF27B87C6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11936"/>
            <a:ext cx="10515600" cy="4178715"/>
          </a:xfrm>
        </p:spPr>
      </p:pic>
    </p:spTree>
    <p:extLst>
      <p:ext uri="{BB962C8B-B14F-4D97-AF65-F5344CB8AC3E}">
        <p14:creationId xmlns:p14="http://schemas.microsoft.com/office/powerpoint/2010/main" val="1975350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04CD36-AEA2-CD54-30B0-BD72656405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6CBA1-19C0-4882-AD26-C5F730F2F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Consolas" panose="020B0609020204030204" pitchFamily="49" charset="0"/>
              </a:rPr>
              <a:t>USER PROCESS FLOW DIAGRAM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8CBFDA0-15A9-2A38-7EC6-424494AA71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359" y="2448232"/>
            <a:ext cx="11501235" cy="3313470"/>
          </a:xfrm>
        </p:spPr>
      </p:pic>
    </p:spTree>
    <p:extLst>
      <p:ext uri="{BB962C8B-B14F-4D97-AF65-F5344CB8AC3E}">
        <p14:creationId xmlns:p14="http://schemas.microsoft.com/office/powerpoint/2010/main" val="2439445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956D38-D794-30CF-3E40-1AF687DDF7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0F4BA-8AD4-CB5B-F047-568B4D3A2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Consolas" panose="020B0609020204030204" pitchFamily="49" charset="0"/>
              </a:rPr>
              <a:t>0 LEVEL DIAGRAM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4FDE5CB-9075-31C2-F626-3B01450F0F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394" y="1690688"/>
            <a:ext cx="8161212" cy="4290358"/>
          </a:xfrm>
        </p:spPr>
      </p:pic>
    </p:spTree>
    <p:extLst>
      <p:ext uri="{BB962C8B-B14F-4D97-AF65-F5344CB8AC3E}">
        <p14:creationId xmlns:p14="http://schemas.microsoft.com/office/powerpoint/2010/main" val="3520796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1013</TotalTime>
  <Words>473</Words>
  <Application>Microsoft Office PowerPoint</Application>
  <PresentationFormat>Widescreen</PresentationFormat>
  <Paragraphs>83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Calibri Light</vt:lpstr>
      <vt:lpstr>Consolas</vt:lpstr>
      <vt:lpstr>Courier New</vt:lpstr>
      <vt:lpstr>Times New Roman</vt:lpstr>
      <vt:lpstr>Calibri</vt:lpstr>
      <vt:lpstr>Arial</vt:lpstr>
      <vt:lpstr>Office Theme</vt:lpstr>
      <vt:lpstr>PowerPoint Presentation</vt:lpstr>
      <vt:lpstr>OVERVIEW</vt:lpstr>
      <vt:lpstr>PowerPoint Presentation</vt:lpstr>
      <vt:lpstr>PROJECT OVERVIEW / FEATURES</vt:lpstr>
      <vt:lpstr>PROJECT OVERVIEW / FEATURES</vt:lpstr>
      <vt:lpstr>PROJECT USE CASES</vt:lpstr>
      <vt:lpstr>SIGN UP/LOG IN</vt:lpstr>
      <vt:lpstr>USER PROCESS FLOW DIAGRAM</vt:lpstr>
      <vt:lpstr>0 LEVEL DIAGRAM</vt:lpstr>
      <vt:lpstr>USER DIAGRAM</vt:lpstr>
      <vt:lpstr>USER DIAGRAM</vt:lpstr>
      <vt:lpstr>HOME PAGE</vt:lpstr>
      <vt:lpstr>LOGIN/SIGNUP</vt:lpstr>
      <vt:lpstr>DASHBOARD</vt:lpstr>
      <vt:lpstr>FLIGHTS</vt:lpstr>
      <vt:lpstr>ADMIN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Nishil Chavda</dc:creator>
  <cp:lastModifiedBy>Nishil Chavda</cp:lastModifiedBy>
  <cp:revision>2</cp:revision>
  <dcterms:created xsi:type="dcterms:W3CDTF">2025-10-04T12:14:22Z</dcterms:created>
  <dcterms:modified xsi:type="dcterms:W3CDTF">2025-10-05T05:12:39Z</dcterms:modified>
</cp:coreProperties>
</file>

<file path=docProps/thumbnail.jpeg>
</file>